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9125" autoAdjust="0"/>
  </p:normalViewPr>
  <p:slideViewPr>
    <p:cSldViewPr snapToGrid="0" snapToObjects="1">
      <p:cViewPr>
        <p:scale>
          <a:sx n="82" d="100"/>
          <a:sy n="82" d="100"/>
        </p:scale>
        <p:origin x="-498"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FDA2667-173B-42ED-9B9A-A664CD352E50}" type="datetimeFigureOut">
              <a:rPr lang="en-US"/>
              <a:t>10/23/2011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D0004A-8EE9-46D2-B793-002A7163EB35}" type="slidenum">
              <a:rPr lang="en-US"/>
              <a:t>‹#›</a:t>
            </a:fld>
            <a:endParaRPr lang="en-US"/>
          </a:p>
        </p:txBody>
      </p:sp>
    </p:spTree>
    <p:extLst>
      <p:ext uri="{BB962C8B-B14F-4D97-AF65-F5344CB8AC3E}">
        <p14:creationId xmlns:p14="http://schemas.microsoft.com/office/powerpoint/2010/main" val="2179496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7771341-0404-044E-8DAB-0D997E04B69D}" type="datetimeFigureOut">
              <a:rPr lang="en-US" smtClean="0"/>
              <a:t>10/23/2011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743052-0FC8-564E-A17D-2B82674C70C1}" type="slidenum">
              <a:rPr lang="en-US" smtClean="0"/>
              <a:t>‹#›</a:t>
            </a:fld>
            <a:endParaRPr lang="en-US"/>
          </a:p>
        </p:txBody>
      </p:sp>
    </p:spTree>
    <p:extLst>
      <p:ext uri="{BB962C8B-B14F-4D97-AF65-F5344CB8AC3E}">
        <p14:creationId xmlns:p14="http://schemas.microsoft.com/office/powerpoint/2010/main" val="38631712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771341-0404-044E-8DAB-0D997E04B69D}" type="datetimeFigureOut">
              <a:rPr lang="en-US" smtClean="0"/>
              <a:t>10/23/2011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743052-0FC8-564E-A17D-2B82674C70C1}" type="slidenum">
              <a:rPr lang="en-US" smtClean="0"/>
              <a:t>‹#›</a:t>
            </a:fld>
            <a:endParaRPr lang="en-US"/>
          </a:p>
        </p:txBody>
      </p:sp>
    </p:spTree>
    <p:extLst>
      <p:ext uri="{BB962C8B-B14F-4D97-AF65-F5344CB8AC3E}">
        <p14:creationId xmlns:p14="http://schemas.microsoft.com/office/powerpoint/2010/main" val="6612735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771341-0404-044E-8DAB-0D997E04B69D}" type="datetimeFigureOut">
              <a:rPr lang="en-US" smtClean="0"/>
              <a:t>10/23/2011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743052-0FC8-564E-A17D-2B82674C70C1}" type="slidenum">
              <a:rPr lang="en-US" smtClean="0"/>
              <a:t>‹#›</a:t>
            </a:fld>
            <a:endParaRPr lang="en-US"/>
          </a:p>
        </p:txBody>
      </p:sp>
    </p:spTree>
    <p:extLst>
      <p:ext uri="{BB962C8B-B14F-4D97-AF65-F5344CB8AC3E}">
        <p14:creationId xmlns:p14="http://schemas.microsoft.com/office/powerpoint/2010/main" val="28105114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771341-0404-044E-8DAB-0D997E04B69D}" type="datetimeFigureOut">
              <a:rPr lang="en-US" smtClean="0"/>
              <a:t>10/23/2011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743052-0FC8-564E-A17D-2B82674C70C1}" type="slidenum">
              <a:rPr lang="en-US" smtClean="0"/>
              <a:t>‹#›</a:t>
            </a:fld>
            <a:endParaRPr lang="en-US"/>
          </a:p>
        </p:txBody>
      </p:sp>
    </p:spTree>
    <p:extLst>
      <p:ext uri="{BB962C8B-B14F-4D97-AF65-F5344CB8AC3E}">
        <p14:creationId xmlns:p14="http://schemas.microsoft.com/office/powerpoint/2010/main" val="809574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7771341-0404-044E-8DAB-0D997E04B69D}" type="datetimeFigureOut">
              <a:rPr lang="en-US" smtClean="0"/>
              <a:t>10/23/2011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743052-0FC8-564E-A17D-2B82674C70C1}" type="slidenum">
              <a:rPr lang="en-US" smtClean="0"/>
              <a:t>‹#›</a:t>
            </a:fld>
            <a:endParaRPr lang="en-US"/>
          </a:p>
        </p:txBody>
      </p:sp>
    </p:spTree>
    <p:extLst>
      <p:ext uri="{BB962C8B-B14F-4D97-AF65-F5344CB8AC3E}">
        <p14:creationId xmlns:p14="http://schemas.microsoft.com/office/powerpoint/2010/main" val="380677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7771341-0404-044E-8DAB-0D997E04B69D}" type="datetimeFigureOut">
              <a:rPr lang="en-US" smtClean="0"/>
              <a:t>10/23/2011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A743052-0FC8-564E-A17D-2B82674C70C1}" type="slidenum">
              <a:rPr lang="en-US" smtClean="0"/>
              <a:t>‹#›</a:t>
            </a:fld>
            <a:endParaRPr lang="en-US"/>
          </a:p>
        </p:txBody>
      </p:sp>
    </p:spTree>
    <p:extLst>
      <p:ext uri="{BB962C8B-B14F-4D97-AF65-F5344CB8AC3E}">
        <p14:creationId xmlns:p14="http://schemas.microsoft.com/office/powerpoint/2010/main" val="33614033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7771341-0404-044E-8DAB-0D997E04B69D}" type="datetimeFigureOut">
              <a:rPr lang="en-US" smtClean="0"/>
              <a:t>10/23/2011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A743052-0FC8-564E-A17D-2B82674C70C1}" type="slidenum">
              <a:rPr lang="en-US" smtClean="0"/>
              <a:t>‹#›</a:t>
            </a:fld>
            <a:endParaRPr lang="en-US"/>
          </a:p>
        </p:txBody>
      </p:sp>
    </p:spTree>
    <p:extLst>
      <p:ext uri="{BB962C8B-B14F-4D97-AF65-F5344CB8AC3E}">
        <p14:creationId xmlns:p14="http://schemas.microsoft.com/office/powerpoint/2010/main" val="18603192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7771341-0404-044E-8DAB-0D997E04B69D}" type="datetimeFigureOut">
              <a:rPr lang="en-US" smtClean="0"/>
              <a:t>10/23/2011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A743052-0FC8-564E-A17D-2B82674C70C1}" type="slidenum">
              <a:rPr lang="en-US" smtClean="0"/>
              <a:t>‹#›</a:t>
            </a:fld>
            <a:endParaRPr lang="en-US"/>
          </a:p>
        </p:txBody>
      </p:sp>
    </p:spTree>
    <p:extLst>
      <p:ext uri="{BB962C8B-B14F-4D97-AF65-F5344CB8AC3E}">
        <p14:creationId xmlns:p14="http://schemas.microsoft.com/office/powerpoint/2010/main" val="18499227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771341-0404-044E-8DAB-0D997E04B69D}" type="datetimeFigureOut">
              <a:rPr lang="en-US" smtClean="0"/>
              <a:t>10/23/2011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A743052-0FC8-564E-A17D-2B82674C70C1}" type="slidenum">
              <a:rPr lang="en-US" smtClean="0"/>
              <a:t>‹#›</a:t>
            </a:fld>
            <a:endParaRPr lang="en-US"/>
          </a:p>
        </p:txBody>
      </p:sp>
    </p:spTree>
    <p:extLst>
      <p:ext uri="{BB962C8B-B14F-4D97-AF65-F5344CB8AC3E}">
        <p14:creationId xmlns:p14="http://schemas.microsoft.com/office/powerpoint/2010/main" val="21030525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7771341-0404-044E-8DAB-0D997E04B69D}" type="datetimeFigureOut">
              <a:rPr lang="en-US" smtClean="0"/>
              <a:t>10/23/2011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A743052-0FC8-564E-A17D-2B82674C70C1}" type="slidenum">
              <a:rPr lang="en-US" smtClean="0"/>
              <a:t>‹#›</a:t>
            </a:fld>
            <a:endParaRPr lang="en-US"/>
          </a:p>
        </p:txBody>
      </p:sp>
    </p:spTree>
    <p:extLst>
      <p:ext uri="{BB962C8B-B14F-4D97-AF65-F5344CB8AC3E}">
        <p14:creationId xmlns:p14="http://schemas.microsoft.com/office/powerpoint/2010/main" val="19160785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7771341-0404-044E-8DAB-0D997E04B69D}" type="datetimeFigureOut">
              <a:rPr lang="en-US" smtClean="0"/>
              <a:t>10/23/2011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A743052-0FC8-564E-A17D-2B82674C70C1}" type="slidenum">
              <a:rPr lang="en-US" smtClean="0"/>
              <a:t>‹#›</a:t>
            </a:fld>
            <a:endParaRPr lang="en-US"/>
          </a:p>
        </p:txBody>
      </p:sp>
    </p:spTree>
    <p:extLst>
      <p:ext uri="{BB962C8B-B14F-4D97-AF65-F5344CB8AC3E}">
        <p14:creationId xmlns:p14="http://schemas.microsoft.com/office/powerpoint/2010/main" val="2820899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771341-0404-044E-8DAB-0D997E04B69D}" type="datetimeFigureOut">
              <a:rPr lang="en-US" smtClean="0"/>
              <a:t>10/23/2011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743052-0FC8-564E-A17D-2B82674C70C1}" type="slidenum">
              <a:rPr lang="en-US" smtClean="0"/>
              <a:t>‹#›</a:t>
            </a:fld>
            <a:endParaRPr lang="en-US"/>
          </a:p>
        </p:txBody>
      </p:sp>
    </p:spTree>
    <p:extLst>
      <p:ext uri="{BB962C8B-B14F-4D97-AF65-F5344CB8AC3E}">
        <p14:creationId xmlns:p14="http://schemas.microsoft.com/office/powerpoint/2010/main" val="41419669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french-at-a-touch.com/French_Regions/Burgundy/burgundy_4.htm" TargetMode="External"/><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hyperlink" Target="http://www.indigoguide.com/france/burgundy-food.htm" TargetMode="External"/><Relationship Id="rId4" Type="http://schemas.openxmlformats.org/officeDocument/2006/relationships/hyperlink" Target="http://traveltips.usatoday.com/famous-places-burgundy-france-57751.html"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Burgundy, France</a:t>
            </a:r>
            <a:endParaRPr lang="en-US" dirty="0"/>
          </a:p>
        </p:txBody>
      </p:sp>
      <p:sp>
        <p:nvSpPr>
          <p:cNvPr id="3" name="Subtitle 2"/>
          <p:cNvSpPr>
            <a:spLocks noGrp="1"/>
          </p:cNvSpPr>
          <p:nvPr>
            <p:ph type="subTitle" idx="1"/>
          </p:nvPr>
        </p:nvSpPr>
        <p:spPr/>
        <p:txBody>
          <a:bodyPr/>
          <a:lstStyle/>
          <a:p>
            <a:r>
              <a:rPr lang="en-US" dirty="0" smtClean="0">
                <a:solidFill>
                  <a:schemeClr val="tx1"/>
                </a:solidFill>
              </a:rPr>
              <a:t>By: Kristy </a:t>
            </a:r>
            <a:r>
              <a:rPr lang="en-US" dirty="0" err="1" smtClean="0">
                <a:solidFill>
                  <a:schemeClr val="tx1"/>
                </a:solidFill>
              </a:rPr>
              <a:t>Rahe</a:t>
            </a:r>
            <a:endParaRPr lang="en-US" dirty="0">
              <a:solidFill>
                <a:schemeClr val="tx1"/>
              </a:solidFill>
            </a:endParaRPr>
          </a:p>
        </p:txBody>
      </p:sp>
    </p:spTree>
    <p:extLst>
      <p:ext uri="{BB962C8B-B14F-4D97-AF65-F5344CB8AC3E}">
        <p14:creationId xmlns:p14="http://schemas.microsoft.com/office/powerpoint/2010/main" val="24616328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Celebrations of Burgundy</a:t>
            </a:r>
            <a:endParaRPr lang="en-US" dirty="0"/>
          </a:p>
        </p:txBody>
      </p:sp>
      <p:sp>
        <p:nvSpPr>
          <p:cNvPr id="3" name="Content Placeholder 2"/>
          <p:cNvSpPr>
            <a:spLocks noGrp="1"/>
          </p:cNvSpPr>
          <p:nvPr>
            <p:ph idx="1"/>
          </p:nvPr>
        </p:nvSpPr>
        <p:spPr/>
        <p:txBody>
          <a:bodyPr>
            <a:normAutofit/>
          </a:bodyPr>
          <a:lstStyle/>
          <a:p>
            <a:r>
              <a:rPr lang="en-US" sz="2800" dirty="0"/>
              <a:t>Every year on the last weekend of January, the winegrowers in Burgundy celebrate and give thanks to their patron, </a:t>
            </a:r>
            <a:r>
              <a:rPr lang="en-US" sz="2800" i="1" dirty="0"/>
              <a:t>Saint Vincent</a:t>
            </a:r>
            <a:r>
              <a:rPr lang="en-US" sz="2800" dirty="0" smtClean="0"/>
              <a:t>.</a:t>
            </a:r>
          </a:p>
          <a:p>
            <a:r>
              <a:rPr lang="en-US" sz="2800" dirty="0"/>
              <a:t>The ‘</a:t>
            </a:r>
            <a:r>
              <a:rPr lang="en-US" sz="2800" dirty="0" err="1"/>
              <a:t>Trois</a:t>
            </a:r>
            <a:r>
              <a:rPr lang="en-US" sz="2800" dirty="0"/>
              <a:t> </a:t>
            </a:r>
            <a:r>
              <a:rPr lang="en-US" sz="2800" dirty="0" err="1"/>
              <a:t>Glorieuses</a:t>
            </a:r>
            <a:r>
              <a:rPr lang="en-US" sz="2800" dirty="0"/>
              <a:t>’ festivities are a series of spectacular wining and dining </a:t>
            </a:r>
            <a:r>
              <a:rPr lang="en-US" sz="2800" dirty="0" smtClean="0"/>
              <a:t>events with an </a:t>
            </a:r>
            <a:r>
              <a:rPr lang="en-US" sz="2800" dirty="0"/>
              <a:t>annual wine </a:t>
            </a:r>
            <a:r>
              <a:rPr lang="en-US" sz="2800" dirty="0" smtClean="0"/>
              <a:t>auction. </a:t>
            </a:r>
            <a:endParaRPr lang="en-US" sz="2800"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8409" y="4009313"/>
            <a:ext cx="3193524" cy="211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023846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Bibliography</a:t>
            </a:r>
            <a:endParaRPr lang="en-US" dirty="0"/>
          </a:p>
        </p:txBody>
      </p:sp>
      <p:sp>
        <p:nvSpPr>
          <p:cNvPr id="3" name="Content Placeholder 2"/>
          <p:cNvSpPr>
            <a:spLocks noGrp="1"/>
          </p:cNvSpPr>
          <p:nvPr>
            <p:ph idx="1"/>
          </p:nvPr>
        </p:nvSpPr>
        <p:spPr/>
        <p:txBody>
          <a:bodyPr>
            <a:normAutofit fontScale="70000" lnSpcReduction="20000"/>
          </a:bodyPr>
          <a:lstStyle/>
          <a:p>
            <a:r>
              <a:rPr lang="en-US" b="1" dirty="0">
                <a:hlinkClick r:id="rId3"/>
              </a:rPr>
              <a:t>http://www.french-at-a-touch.com/French_Regions/Burgundy/burgundy_4.htm</a:t>
            </a:r>
            <a:endParaRPr lang="en-US" dirty="0"/>
          </a:p>
          <a:p>
            <a:r>
              <a:rPr lang="en-US" dirty="0"/>
              <a:t/>
            </a:r>
            <a:br>
              <a:rPr lang="en-US" dirty="0"/>
            </a:br>
            <a:endParaRPr lang="en-US" dirty="0"/>
          </a:p>
          <a:p>
            <a:r>
              <a:rPr lang="en-US" b="1" dirty="0">
                <a:hlinkClick r:id="rId4"/>
              </a:rPr>
              <a:t>http://traveltips.usatoday.com/famous-places-burgundy-france-57751.html</a:t>
            </a:r>
            <a:endParaRPr lang="en-US" dirty="0"/>
          </a:p>
          <a:p>
            <a:r>
              <a:rPr lang="en-US" dirty="0"/>
              <a:t/>
            </a:r>
            <a:br>
              <a:rPr lang="en-US" dirty="0"/>
            </a:br>
            <a:endParaRPr lang="en-US" dirty="0"/>
          </a:p>
          <a:p>
            <a:r>
              <a:rPr lang="en-US" dirty="0"/>
              <a:t/>
            </a:r>
            <a:br>
              <a:rPr lang="en-US" dirty="0"/>
            </a:br>
            <a:endParaRPr lang="en-US" dirty="0"/>
          </a:p>
          <a:p>
            <a:r>
              <a:rPr lang="en-US" b="1" dirty="0">
                <a:hlinkClick r:id="rId5"/>
              </a:rPr>
              <a:t>http://www.indigoguide.com/france/burgundy-food.htm</a:t>
            </a:r>
            <a:endParaRPr lang="en-US" dirty="0"/>
          </a:p>
          <a:p>
            <a:r>
              <a:rPr lang="en-US" dirty="0"/>
              <a:t/>
            </a:r>
            <a:br>
              <a:rPr lang="en-US" dirty="0"/>
            </a:br>
            <a:endParaRPr lang="en-US" dirty="0"/>
          </a:p>
          <a:p>
            <a:r>
              <a:rPr lang="en-US" dirty="0" smtClean="0"/>
              <a:t>Google images</a:t>
            </a:r>
            <a:endParaRPr lang="en-US" dirty="0"/>
          </a:p>
        </p:txBody>
      </p:sp>
    </p:spTree>
    <p:extLst>
      <p:ext uri="{BB962C8B-B14F-4D97-AF65-F5344CB8AC3E}">
        <p14:creationId xmlns:p14="http://schemas.microsoft.com/office/powerpoint/2010/main" val="5299151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 of Burgundy</a:t>
            </a:r>
            <a:endParaRPr lang="en-US" dirty="0"/>
          </a:p>
        </p:txBody>
      </p:sp>
      <p:sp>
        <p:nvSpPr>
          <p:cNvPr id="3" name="Content Placeholder 2"/>
          <p:cNvSpPr>
            <a:spLocks noGrp="1"/>
          </p:cNvSpPr>
          <p:nvPr>
            <p:ph idx="1"/>
          </p:nvPr>
        </p:nvSpPr>
        <p:spPr/>
        <p:txBody>
          <a:bodyPr>
            <a:normAutofit/>
          </a:bodyPr>
          <a:lstStyle/>
          <a:p>
            <a:r>
              <a:rPr lang="en-US" sz="1600" dirty="0" smtClean="0">
                <a:solidFill>
                  <a:srgbClr val="FF0000"/>
                </a:solidFill>
              </a:rPr>
              <a:t>The romans had dominated the region known as Burgundy. </a:t>
            </a:r>
          </a:p>
          <a:p>
            <a:r>
              <a:rPr lang="en-US" sz="1600" dirty="0" smtClean="0">
                <a:solidFill>
                  <a:srgbClr val="FF0000"/>
                </a:solidFill>
              </a:rPr>
              <a:t>In 486 the Franks overthrew the last Roman governor in </a:t>
            </a:r>
            <a:r>
              <a:rPr lang="en-US" sz="1600" dirty="0">
                <a:solidFill>
                  <a:srgbClr val="FF0000"/>
                </a:solidFill>
              </a:rPr>
              <a:t>G</a:t>
            </a:r>
            <a:r>
              <a:rPr lang="en-US" sz="1600" dirty="0" smtClean="0">
                <a:solidFill>
                  <a:srgbClr val="FF0000"/>
                </a:solidFill>
              </a:rPr>
              <a:t>aul.</a:t>
            </a:r>
          </a:p>
          <a:p>
            <a:r>
              <a:rPr lang="en-US" sz="1600" dirty="0" smtClean="0">
                <a:solidFill>
                  <a:srgbClr val="FF0000"/>
                </a:solidFill>
              </a:rPr>
              <a:t>During the 5</a:t>
            </a:r>
            <a:r>
              <a:rPr lang="en-US" sz="1600" baseline="30000" dirty="0" smtClean="0">
                <a:solidFill>
                  <a:srgbClr val="FF0000"/>
                </a:solidFill>
              </a:rPr>
              <a:t>th</a:t>
            </a:r>
            <a:r>
              <a:rPr lang="en-US" sz="1600" dirty="0" smtClean="0">
                <a:solidFill>
                  <a:srgbClr val="FF0000"/>
                </a:solidFill>
              </a:rPr>
              <a:t> century AD, the </a:t>
            </a:r>
            <a:r>
              <a:rPr lang="en-US" sz="1600" dirty="0" err="1" smtClean="0">
                <a:solidFill>
                  <a:srgbClr val="FF0000"/>
                </a:solidFill>
              </a:rPr>
              <a:t>bourguignons</a:t>
            </a:r>
            <a:r>
              <a:rPr lang="en-US" sz="1600" dirty="0" smtClean="0">
                <a:solidFill>
                  <a:srgbClr val="FF0000"/>
                </a:solidFill>
              </a:rPr>
              <a:t>, a Germanic tribe, invaded and established the first kingdom of </a:t>
            </a:r>
            <a:r>
              <a:rPr lang="en-US" sz="1600" dirty="0" err="1" smtClean="0">
                <a:solidFill>
                  <a:srgbClr val="FF0000"/>
                </a:solidFill>
              </a:rPr>
              <a:t>Bourgnone</a:t>
            </a:r>
            <a:r>
              <a:rPr lang="en-US" sz="1600" dirty="0" smtClean="0">
                <a:solidFill>
                  <a:srgbClr val="FF0000"/>
                </a:solidFill>
              </a:rPr>
              <a:t> in France. </a:t>
            </a:r>
          </a:p>
          <a:p>
            <a:r>
              <a:rPr lang="en-US" sz="1600" dirty="0" smtClean="0">
                <a:solidFill>
                  <a:srgbClr val="FF0000"/>
                </a:solidFill>
              </a:rPr>
              <a:t>The </a:t>
            </a:r>
            <a:r>
              <a:rPr lang="en-US" sz="1600" dirty="0" err="1" smtClean="0">
                <a:solidFill>
                  <a:srgbClr val="FF0000"/>
                </a:solidFill>
              </a:rPr>
              <a:t>Bourgouignons</a:t>
            </a:r>
            <a:r>
              <a:rPr lang="en-US" sz="1600" dirty="0">
                <a:solidFill>
                  <a:srgbClr val="FF0000"/>
                </a:solidFill>
              </a:rPr>
              <a:t> </a:t>
            </a:r>
            <a:r>
              <a:rPr lang="en-US" sz="1600" dirty="0" smtClean="0">
                <a:solidFill>
                  <a:srgbClr val="FF0000"/>
                </a:solidFill>
              </a:rPr>
              <a:t>were then conquered by the </a:t>
            </a:r>
            <a:r>
              <a:rPr lang="en-US" sz="1600" dirty="0" err="1" smtClean="0">
                <a:solidFill>
                  <a:srgbClr val="FF0000"/>
                </a:solidFill>
              </a:rPr>
              <a:t>merovingian</a:t>
            </a:r>
            <a:r>
              <a:rPr lang="en-US" sz="1600" dirty="0" smtClean="0">
                <a:solidFill>
                  <a:srgbClr val="FF0000"/>
                </a:solidFill>
              </a:rPr>
              <a:t> rulers of the Franks in 534 which were then absorbed by the Carolingian empire. </a:t>
            </a:r>
          </a:p>
          <a:p>
            <a:r>
              <a:rPr lang="en-US" sz="1600" dirty="0" smtClean="0">
                <a:solidFill>
                  <a:srgbClr val="FF0000"/>
                </a:solidFill>
              </a:rPr>
              <a:t>Burgundy was then divided between Charles I of France and his brother. In 933 the two kingdoms were reunited</a:t>
            </a:r>
          </a:p>
          <a:p>
            <a:r>
              <a:rPr lang="en-US" sz="1600" dirty="0" smtClean="0">
                <a:solidFill>
                  <a:srgbClr val="FF0000"/>
                </a:solidFill>
              </a:rPr>
              <a:t>It was then passed from the house of Capet to Phillip the bold</a:t>
            </a:r>
          </a:p>
          <a:p>
            <a:r>
              <a:rPr lang="en-US" sz="1600" dirty="0" smtClean="0">
                <a:solidFill>
                  <a:srgbClr val="FF0000"/>
                </a:solidFill>
              </a:rPr>
              <a:t>By the middle of the 15</a:t>
            </a:r>
            <a:r>
              <a:rPr lang="en-US" sz="1600" baseline="30000" dirty="0" smtClean="0">
                <a:solidFill>
                  <a:srgbClr val="FF0000"/>
                </a:solidFill>
              </a:rPr>
              <a:t>th</a:t>
            </a:r>
            <a:r>
              <a:rPr lang="en-US" sz="1600" dirty="0" smtClean="0">
                <a:solidFill>
                  <a:srgbClr val="FF0000"/>
                </a:solidFill>
              </a:rPr>
              <a:t> century the duchy of Burgundy dominated French affairs</a:t>
            </a:r>
          </a:p>
          <a:p>
            <a:endParaRPr lang="en-US" sz="2400" dirty="0">
              <a:solidFill>
                <a:srgbClr val="FF0000"/>
              </a:solidFill>
            </a:endParaRPr>
          </a:p>
          <a:p>
            <a:endParaRPr lang="en-US" sz="2400" dirty="0" smtClean="0"/>
          </a:p>
          <a:p>
            <a:endParaRPr lang="en-US" sz="2400" dirty="0"/>
          </a:p>
        </p:txBody>
      </p:sp>
    </p:spTree>
    <p:extLst>
      <p:ext uri="{BB962C8B-B14F-4D97-AF65-F5344CB8AC3E}">
        <p14:creationId xmlns:p14="http://schemas.microsoft.com/office/powerpoint/2010/main" val="17627202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Culture of Burgundy</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Wine is one of the pillars and pride of burgundy, with some of the most famous wines in the world coming from their vineyards. </a:t>
            </a:r>
          </a:p>
          <a:p>
            <a:endParaRPr lang="en-US" dirty="0"/>
          </a:p>
          <a:p>
            <a:r>
              <a:rPr lang="en-US" dirty="0" smtClean="0"/>
              <a:t>Farming is dominated by cereal crop in the </a:t>
            </a:r>
            <a:r>
              <a:rPr lang="en-US" dirty="0" err="1" smtClean="0"/>
              <a:t>saone</a:t>
            </a:r>
            <a:r>
              <a:rPr lang="en-US" dirty="0" smtClean="0"/>
              <a:t> plane.</a:t>
            </a:r>
          </a:p>
          <a:p>
            <a:r>
              <a:rPr lang="en-US" dirty="0"/>
              <a:t>It has a good network of canals that link to France's main rivers </a:t>
            </a:r>
            <a:r>
              <a:rPr lang="en-US" dirty="0" smtClean="0"/>
              <a:t>which have </a:t>
            </a:r>
            <a:r>
              <a:rPr lang="en-US" dirty="0"/>
              <a:t>added prosperity to the region</a:t>
            </a:r>
            <a:r>
              <a:rPr lang="en-US" dirty="0" smtClean="0"/>
              <a:t>.</a:t>
            </a:r>
          </a:p>
          <a:p>
            <a:r>
              <a:rPr lang="en-US" dirty="0"/>
              <a:t/>
            </a:r>
            <a:br>
              <a:rPr lang="en-US" dirty="0"/>
            </a:br>
            <a:endParaRPr lang="en-US" dirty="0"/>
          </a:p>
        </p:txBody>
      </p:sp>
    </p:spTree>
    <p:extLst>
      <p:ext uri="{BB962C8B-B14F-4D97-AF65-F5344CB8AC3E}">
        <p14:creationId xmlns:p14="http://schemas.microsoft.com/office/powerpoint/2010/main" val="1222679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Famous Cities and Villages</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solidFill>
                  <a:srgbClr val="FF0000"/>
                </a:solidFill>
              </a:rPr>
              <a:t>Dijon</a:t>
            </a:r>
          </a:p>
          <a:p>
            <a:r>
              <a:rPr lang="en-US" dirty="0" smtClean="0">
                <a:solidFill>
                  <a:srgbClr val="FF0000"/>
                </a:solidFill>
              </a:rPr>
              <a:t>Chablis</a:t>
            </a:r>
          </a:p>
          <a:p>
            <a:r>
              <a:rPr lang="en-US" dirty="0" err="1" smtClean="0">
                <a:solidFill>
                  <a:srgbClr val="FF0000"/>
                </a:solidFill>
              </a:rPr>
              <a:t>Beaune</a:t>
            </a:r>
            <a:endParaRPr lang="en-US" dirty="0" smtClean="0">
              <a:solidFill>
                <a:srgbClr val="FF0000"/>
              </a:solidFill>
            </a:endParaRPr>
          </a:p>
          <a:p>
            <a:r>
              <a:rPr lang="en-US" dirty="0" err="1" smtClean="0">
                <a:solidFill>
                  <a:srgbClr val="FF0000"/>
                </a:solidFill>
              </a:rPr>
              <a:t>Vezelay</a:t>
            </a:r>
            <a:endParaRPr lang="en-US" dirty="0">
              <a:solidFill>
                <a:srgbClr val="FF0000"/>
              </a:solidFill>
            </a:endParaRPr>
          </a:p>
        </p:txBody>
      </p:sp>
    </p:spTree>
    <p:extLst>
      <p:ext uri="{BB962C8B-B14F-4D97-AF65-F5344CB8AC3E}">
        <p14:creationId xmlns:p14="http://schemas.microsoft.com/office/powerpoint/2010/main" val="18044779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lumMod val="60000"/>
                    <a:lumOff val="40000"/>
                  </a:schemeClr>
                </a:solidFill>
              </a:rPr>
              <a:t>Dijon</a:t>
            </a:r>
            <a:endParaRPr lang="en-US" dirty="0">
              <a:solidFill>
                <a:schemeClr val="accent2">
                  <a:lumMod val="60000"/>
                  <a:lumOff val="40000"/>
                </a:schemeClr>
              </a:solidFill>
            </a:endParaRPr>
          </a:p>
        </p:txBody>
      </p:sp>
      <p:sp>
        <p:nvSpPr>
          <p:cNvPr id="3" name="Content Placeholder 2"/>
          <p:cNvSpPr>
            <a:spLocks noGrp="1"/>
          </p:cNvSpPr>
          <p:nvPr>
            <p:ph idx="1"/>
          </p:nvPr>
        </p:nvSpPr>
        <p:spPr/>
        <p:txBody>
          <a:bodyPr/>
          <a:lstStyle/>
          <a:p>
            <a:r>
              <a:rPr lang="en-US" dirty="0" smtClean="0">
                <a:solidFill>
                  <a:schemeClr val="tx2">
                    <a:lumMod val="75000"/>
                  </a:schemeClr>
                </a:solidFill>
              </a:rPr>
              <a:t>Dijon was once the capital of Burgundy.</a:t>
            </a:r>
          </a:p>
          <a:p>
            <a:endParaRPr lang="en-US" dirty="0">
              <a:solidFill>
                <a:schemeClr val="tx2">
                  <a:lumMod val="75000"/>
                </a:schemeClr>
              </a:solidFill>
            </a:endParaRPr>
          </a:p>
          <a:p>
            <a:r>
              <a:rPr lang="en-US" dirty="0" smtClean="0">
                <a:solidFill>
                  <a:schemeClr val="tx2">
                    <a:lumMod val="75000"/>
                  </a:schemeClr>
                </a:solidFill>
              </a:rPr>
              <a:t>The city is famous for its smooth mustard</a:t>
            </a:r>
          </a:p>
          <a:p>
            <a:r>
              <a:rPr lang="en-US" dirty="0" smtClean="0">
                <a:solidFill>
                  <a:schemeClr val="tx2">
                    <a:lumMod val="75000"/>
                  </a:schemeClr>
                </a:solidFill>
              </a:rPr>
              <a:t>Dijon has a mustard museum</a:t>
            </a:r>
            <a:endParaRPr lang="en-US" dirty="0">
              <a:solidFill>
                <a:schemeClr val="tx2">
                  <a:lumMod val="75000"/>
                </a:schemeClr>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8234" y="3964220"/>
            <a:ext cx="3415749" cy="2561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484" y="4055164"/>
            <a:ext cx="2304176" cy="1796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778448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Chablis</a:t>
            </a:r>
            <a:endParaRPr lang="en-US" dirty="0"/>
          </a:p>
        </p:txBody>
      </p:sp>
      <p:sp>
        <p:nvSpPr>
          <p:cNvPr id="3" name="Content Placeholder 2"/>
          <p:cNvSpPr>
            <a:spLocks noGrp="1"/>
          </p:cNvSpPr>
          <p:nvPr>
            <p:ph idx="1"/>
          </p:nvPr>
        </p:nvSpPr>
        <p:spPr/>
        <p:txBody>
          <a:bodyPr/>
          <a:lstStyle/>
          <a:p>
            <a:r>
              <a:rPr lang="en-US" dirty="0" smtClean="0"/>
              <a:t>Northern part of France</a:t>
            </a:r>
          </a:p>
          <a:p>
            <a:r>
              <a:rPr lang="en-US" dirty="0" smtClean="0"/>
              <a:t>Famous for their dry white wine</a:t>
            </a:r>
          </a:p>
          <a:p>
            <a:r>
              <a:rPr lang="en-US" dirty="0" smtClean="0"/>
              <a:t>Great for Wine lovers</a:t>
            </a:r>
          </a:p>
          <a:p>
            <a:r>
              <a:rPr lang="en-US" dirty="0" smtClean="0"/>
              <a:t>Vineyards surround the town</a:t>
            </a:r>
          </a:p>
          <a:p>
            <a:r>
              <a:rPr lang="en-US" dirty="0" smtClean="0"/>
              <a:t>Many wine shops</a:t>
            </a:r>
          </a:p>
          <a:p>
            <a:endParaRPr lang="en-US" dirty="0" smtClean="0"/>
          </a:p>
          <a:p>
            <a:endParaRPr lang="en-US" dirty="0"/>
          </a:p>
        </p:txBody>
      </p:sp>
    </p:spTree>
    <p:extLst>
      <p:ext uri="{BB962C8B-B14F-4D97-AF65-F5344CB8AC3E}">
        <p14:creationId xmlns:p14="http://schemas.microsoft.com/office/powerpoint/2010/main" val="22165061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rgbClr val="FF0000"/>
                </a:solidFill>
              </a:rPr>
              <a:t>Beaune</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solidFill>
                  <a:srgbClr val="FF0000"/>
                </a:solidFill>
              </a:rPr>
              <a:t>Great for wine lovers</a:t>
            </a:r>
          </a:p>
          <a:p>
            <a:r>
              <a:rPr lang="en-US" dirty="0" smtClean="0">
                <a:solidFill>
                  <a:srgbClr val="FF0000"/>
                </a:solidFill>
              </a:rPr>
              <a:t>Wine museum</a:t>
            </a:r>
          </a:p>
          <a:p>
            <a:r>
              <a:rPr lang="en-US" dirty="0" smtClean="0">
                <a:solidFill>
                  <a:srgbClr val="FF0000"/>
                </a:solidFill>
              </a:rPr>
              <a:t>Beautiful old town with cobblestone streets</a:t>
            </a:r>
            <a:endParaRPr lang="en-US" dirty="0">
              <a:solidFill>
                <a:srgbClr val="FF0000"/>
              </a:solidFill>
            </a:endParaRPr>
          </a:p>
        </p:txBody>
      </p:sp>
    </p:spTree>
    <p:extLst>
      <p:ext uri="{BB962C8B-B14F-4D97-AF65-F5344CB8AC3E}">
        <p14:creationId xmlns:p14="http://schemas.microsoft.com/office/powerpoint/2010/main" val="22558537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rgbClr val="FF0000"/>
                </a:solidFill>
              </a:rPr>
              <a:t>Vezelay</a:t>
            </a:r>
            <a:endParaRPr lang="en-US" dirty="0">
              <a:solidFill>
                <a:srgbClr val="FF0000"/>
              </a:solidFill>
            </a:endParaRPr>
          </a:p>
        </p:txBody>
      </p:sp>
      <p:sp>
        <p:nvSpPr>
          <p:cNvPr id="3" name="Content Placeholder 2"/>
          <p:cNvSpPr>
            <a:spLocks noGrp="1"/>
          </p:cNvSpPr>
          <p:nvPr>
            <p:ph idx="1"/>
          </p:nvPr>
        </p:nvSpPr>
        <p:spPr/>
        <p:txBody>
          <a:bodyPr/>
          <a:lstStyle/>
          <a:p>
            <a:r>
              <a:rPr lang="en-US" dirty="0" smtClean="0">
                <a:solidFill>
                  <a:srgbClr val="FF0000"/>
                </a:solidFill>
              </a:rPr>
              <a:t>A hilltop village</a:t>
            </a:r>
          </a:p>
          <a:p>
            <a:r>
              <a:rPr lang="en-US" dirty="0" smtClean="0">
                <a:solidFill>
                  <a:srgbClr val="FF0000"/>
                </a:solidFill>
              </a:rPr>
              <a:t>Famous for its abbey, the </a:t>
            </a:r>
            <a:r>
              <a:rPr lang="en-US" dirty="0" err="1" smtClean="0">
                <a:solidFill>
                  <a:srgbClr val="FF0000"/>
                </a:solidFill>
              </a:rPr>
              <a:t>sainte</a:t>
            </a:r>
            <a:r>
              <a:rPr lang="en-US" dirty="0" smtClean="0">
                <a:solidFill>
                  <a:srgbClr val="FF0000"/>
                </a:solidFill>
              </a:rPr>
              <a:t>-madeleine basilica</a:t>
            </a:r>
          </a:p>
          <a:p>
            <a:endParaRPr lang="en-US" dirty="0"/>
          </a:p>
        </p:txBody>
      </p:sp>
    </p:spTree>
    <p:extLst>
      <p:ext uri="{BB962C8B-B14F-4D97-AF65-F5344CB8AC3E}">
        <p14:creationId xmlns:p14="http://schemas.microsoft.com/office/powerpoint/2010/main" val="35000152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Cuisine of Burgundy</a:t>
            </a:r>
            <a:endParaRPr lang="en-US" dirty="0"/>
          </a:p>
        </p:txBody>
      </p:sp>
      <p:sp>
        <p:nvSpPr>
          <p:cNvPr id="3" name="Content Placeholder 2"/>
          <p:cNvSpPr>
            <a:spLocks noGrp="1"/>
          </p:cNvSpPr>
          <p:nvPr>
            <p:ph idx="1"/>
          </p:nvPr>
        </p:nvSpPr>
        <p:spPr/>
        <p:txBody>
          <a:bodyPr>
            <a:normAutofit/>
          </a:bodyPr>
          <a:lstStyle/>
          <a:p>
            <a:r>
              <a:rPr lang="en-US" sz="1600" dirty="0" smtClean="0"/>
              <a:t>Burgundy food is rich and comes in large portions.</a:t>
            </a:r>
          </a:p>
          <a:p>
            <a:r>
              <a:rPr lang="en-US" sz="1600" dirty="0" smtClean="0"/>
              <a:t>Wine and beef are a common feature of burgundy food.</a:t>
            </a:r>
          </a:p>
          <a:p>
            <a:r>
              <a:rPr lang="en-US" sz="1600" i="1" u="sng" dirty="0" err="1" smtClean="0"/>
              <a:t>Beof</a:t>
            </a:r>
            <a:r>
              <a:rPr lang="en-US" sz="1600" i="1" u="sng" dirty="0" smtClean="0"/>
              <a:t> </a:t>
            </a:r>
            <a:r>
              <a:rPr lang="en-US" sz="1600" i="1" u="sng" dirty="0" err="1" smtClean="0"/>
              <a:t>Bourguinion</a:t>
            </a:r>
            <a:r>
              <a:rPr lang="en-US" sz="1600" i="1" dirty="0" smtClean="0"/>
              <a:t>: beef marinated in wine and slow cooked with mushrooms, baby onions, carrots, and </a:t>
            </a:r>
            <a:r>
              <a:rPr lang="en-US" sz="1600" i="1" dirty="0" err="1" smtClean="0"/>
              <a:t>lardons</a:t>
            </a:r>
            <a:r>
              <a:rPr lang="en-US" sz="1600" i="1" dirty="0" smtClean="0"/>
              <a:t> (bits of bacon)</a:t>
            </a:r>
          </a:p>
          <a:p>
            <a:r>
              <a:rPr lang="en-US" sz="1600" i="1" u="sng" dirty="0" smtClean="0"/>
              <a:t>Coq au vin</a:t>
            </a:r>
            <a:r>
              <a:rPr lang="en-US" sz="1600" i="1" dirty="0" smtClean="0"/>
              <a:t>: the chicken version of </a:t>
            </a:r>
            <a:r>
              <a:rPr lang="en-US" sz="1600" i="1" dirty="0" err="1" smtClean="0"/>
              <a:t>Beof</a:t>
            </a:r>
            <a:r>
              <a:rPr lang="en-US" sz="1600" i="1" dirty="0" smtClean="0"/>
              <a:t> </a:t>
            </a:r>
            <a:r>
              <a:rPr lang="en-US" sz="1600" i="1" dirty="0" err="1" smtClean="0"/>
              <a:t>Bourguinion</a:t>
            </a:r>
            <a:endParaRPr lang="en-US" sz="1600" i="1" dirty="0" smtClean="0"/>
          </a:p>
          <a:p>
            <a:r>
              <a:rPr lang="en-US" sz="1600" dirty="0" smtClean="0"/>
              <a:t>Mustard is a regional specialty</a:t>
            </a:r>
          </a:p>
          <a:p>
            <a:r>
              <a:rPr lang="en-US" sz="1600" dirty="0"/>
              <a:t>Burgundy snails (escargots) are prepared by stewing the snails with white Chablis wine, carrots, onions and shallots for several hours, then stuffing them with garlic and parsley butter before finishing them off in the oven</a:t>
            </a:r>
            <a:endParaRPr lang="en-US" sz="1600" dirty="0" smtClean="0"/>
          </a:p>
          <a:p>
            <a:endParaRPr lang="en-US" i="1"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9457" y="4399057"/>
            <a:ext cx="3358101" cy="1888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4786" y="4120014"/>
            <a:ext cx="2192075" cy="21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50727479"/>
      </p:ext>
    </p:extLst>
  </p:cSld>
  <p:clrMapOvr>
    <a:masterClrMapping/>
  </p:clrMapOvr>
</p:sld>
</file>

<file path=ppt/theme/theme1.xml><?xml version="1.0" encoding="utf-8"?>
<a:theme xmlns:a="http://schemas.openxmlformats.org/drawingml/2006/main" name="Office Theme">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392</TotalTime>
  <Words>420</Words>
  <Application>Microsoft Office PowerPoint</Application>
  <PresentationFormat>On-screen Show (4:3)</PresentationFormat>
  <Paragraphs>59</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Burgundy, France</vt:lpstr>
      <vt:lpstr>History of Burgundy</vt:lpstr>
      <vt:lpstr>Culture of Burgundy</vt:lpstr>
      <vt:lpstr>Famous Cities and Villages</vt:lpstr>
      <vt:lpstr>Dijon</vt:lpstr>
      <vt:lpstr>Chablis</vt:lpstr>
      <vt:lpstr>Beaune</vt:lpstr>
      <vt:lpstr>Vezelay</vt:lpstr>
      <vt:lpstr>Cuisine of Burgundy</vt:lpstr>
      <vt:lpstr>Celebrations of Burgundy</vt:lpstr>
      <vt:lpstr>Bibliography</vt:lpstr>
    </vt:vector>
  </TitlesOfParts>
  <Company>Publicis Groupe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Razorfish</dc:creator>
  <cp:lastModifiedBy>Kristy</cp:lastModifiedBy>
  <cp:revision>140</cp:revision>
  <dcterms:created xsi:type="dcterms:W3CDTF">2011-09-07T23:08:29Z</dcterms:created>
  <dcterms:modified xsi:type="dcterms:W3CDTF">2011-10-24T02:34:06Z</dcterms:modified>
</cp:coreProperties>
</file>